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750" r:id="rId2"/>
  </p:sldMasterIdLst>
  <p:sldIdLst>
    <p:sldId id="256" r:id="rId3"/>
    <p:sldId id="257" r:id="rId4"/>
    <p:sldId id="258" r:id="rId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0" autoAdjust="0"/>
    <p:restoredTop sz="94660"/>
  </p:normalViewPr>
  <p:slideViewPr>
    <p:cSldViewPr snapToGrid="0">
      <p:cViewPr>
        <p:scale>
          <a:sx n="66" d="100"/>
          <a:sy n="66" d="100"/>
        </p:scale>
        <p:origin x="592" y="22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3.xml"/><Relationship Id="rId4" Type="http://schemas.openxmlformats.org/officeDocument/2006/relationships/slide" Target="slides/slide2.xml"/><Relationship Id="rId9" Type="http://schemas.openxmlformats.org/officeDocument/2006/relationships/tableStyles" Target="tableStyle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e de titr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fr-FR"/>
              <a:t>Modifiez le style du titre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a:t>Modifiez le style des sous-titres du masque</a:t>
            </a:r>
            <a:endParaRPr lang="en-US" dirty="0"/>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9168777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re et légende">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fr-FR"/>
              <a:t>Modifiez le style du titre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7551816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tion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fr-FR"/>
              <a:t>Modifiez le style du titre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a:t>Cliquez pour modifier les styles du texte du masque</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385243827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arte nom">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fr-FR"/>
              <a:t>Modifiez le style du titre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45508846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arte nom cita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fr-FR"/>
              <a:t>Modifiez le style du titre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a:t>Cliquez pour modifier les styles du texte du masque</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261230837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rai ou faux">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fr-FR"/>
              <a:t>Modifiez le style du titre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a:t>Cliquez pour modifier les styles du texte du masque</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57399211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a:t>Modifiez le style du titre</a:t>
            </a:r>
            <a:endParaRPr lang="en-US" dirty="0"/>
          </a:p>
        </p:txBody>
      </p:sp>
      <p:sp>
        <p:nvSpPr>
          <p:cNvPr id="3" name="Vertical Text Placeholder 2"/>
          <p:cNvSpPr>
            <a:spLocks noGrp="1"/>
          </p:cNvSpPr>
          <p:nvPr>
            <p:ph type="body" orient="vert" idx="1"/>
          </p:nvPr>
        </p:nvSpPr>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51507624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fr-FR"/>
              <a:t>Modifiez le style du titre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33779543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fr-FR"/>
              <a:t>Modifiez le style du titre</a:t>
            </a:r>
            <a:endParaRPr lang="en-US" dirty="0"/>
          </a:p>
        </p:txBody>
      </p:sp>
      <p:sp>
        <p:nvSpPr>
          <p:cNvPr id="3" name="Content Placeholder 2"/>
          <p:cNvSpPr>
            <a:spLocks noGrp="1"/>
          </p:cNvSpPr>
          <p:nvPr>
            <p:ph idx="1"/>
          </p:nvPr>
        </p:nvSpPr>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fr-FR" smtClean="0"/>
              <a:t>‹N°›</a:t>
            </a:fld>
            <a:endParaRPr lang="fr-FR"/>
          </a:p>
        </p:txBody>
      </p:sp>
    </p:spTree>
    <p:extLst>
      <p:ext uri="{BB962C8B-B14F-4D97-AF65-F5344CB8AC3E}">
        <p14:creationId xmlns:p14="http://schemas.microsoft.com/office/powerpoint/2010/main" val="41118208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fr-FR"/>
              <a:t>Modifiez le style du titre</a:t>
            </a:r>
            <a:endParaRPr lang="en-US" dirty="0"/>
          </a:p>
        </p:txBody>
      </p:sp>
      <p:sp>
        <p:nvSpPr>
          <p:cNvPr id="3" name="Content Placeholder 2"/>
          <p:cNvSpPr>
            <a:spLocks noGrp="1"/>
          </p:cNvSpPr>
          <p:nvPr>
            <p:ph idx="1"/>
          </p:nvPr>
        </p:nvSpPr>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20239537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fr-FR"/>
              <a:t>Modifiez le style du titre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20/01/2026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26704878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a:t>Modifiez le style du titre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5" name="Date Placeholder 4"/>
          <p:cNvSpPr>
            <a:spLocks noGrp="1"/>
          </p:cNvSpPr>
          <p:nvPr>
            <p:ph type="dt" sz="half" idx="10"/>
          </p:nvPr>
        </p:nvSpPr>
        <p:spPr/>
        <p:txBody>
          <a:bodyPr/>
          <a:lstStyle/>
          <a:p>
            <a:fld id="{E24296E0-C14A-49DA-8DE1-E298F4F9418B}" type="datetimeFigureOut">
              <a:rPr lang="fr-FR" smtClean="0"/>
              <a:t>20/01/2026</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55539480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fr-FR"/>
              <a:t>Modifiez le style du titre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Cliquez pour modifier les styles du texte du masque</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Cliquez pour modifier les styles du texte du masque</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7" name="Date Placeholder 6"/>
          <p:cNvSpPr>
            <a:spLocks noGrp="1"/>
          </p:cNvSpPr>
          <p:nvPr>
            <p:ph type="dt" sz="half" idx="10"/>
          </p:nvPr>
        </p:nvSpPr>
        <p:spPr/>
        <p:txBody>
          <a:bodyPr/>
          <a:lstStyle/>
          <a:p>
            <a:fld id="{E24296E0-C14A-49DA-8DE1-E298F4F9418B}" type="datetimeFigureOut">
              <a:rPr lang="fr-FR" smtClean="0"/>
              <a:t>20/01/2026</a:t>
            </a:fld>
            <a:endParaRPr lang="fr-FR"/>
          </a:p>
        </p:txBody>
      </p:sp>
      <p:sp>
        <p:nvSpPr>
          <p:cNvPr id="8" name="Footer Placeholder 7"/>
          <p:cNvSpPr>
            <a:spLocks noGrp="1"/>
          </p:cNvSpPr>
          <p:nvPr>
            <p:ph type="ftr" sz="quarter" idx="11"/>
          </p:nvPr>
        </p:nvSpPr>
        <p:spPr/>
        <p:txBody>
          <a:bodyPr/>
          <a:lstStyle/>
          <a:p>
            <a:endParaRPr lang="fr-FR"/>
          </a:p>
        </p:txBody>
      </p:sp>
      <p:sp>
        <p:nvSpPr>
          <p:cNvPr id="9" name="Slide Number Placeholder 8"/>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28561185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fr-FR"/>
              <a:t>Modifiez le style du titre</a:t>
            </a:r>
            <a:endParaRPr lang="en-US" dirty="0"/>
          </a:p>
        </p:txBody>
      </p:sp>
      <p:sp>
        <p:nvSpPr>
          <p:cNvPr id="3" name="Date Placeholder 2"/>
          <p:cNvSpPr>
            <a:spLocks noGrp="1"/>
          </p:cNvSpPr>
          <p:nvPr>
            <p:ph type="dt" sz="half" idx="10"/>
          </p:nvPr>
        </p:nvSpPr>
        <p:spPr/>
        <p:txBody>
          <a:bodyPr/>
          <a:lstStyle/>
          <a:p>
            <a:fld id="{E24296E0-C14A-49DA-8DE1-E298F4F9418B}" type="datetimeFigureOut">
              <a:rPr lang="fr-FR" smtClean="0"/>
              <a:t>20/01/2026</a:t>
            </a:fld>
            <a:endParaRPr lang="fr-FR"/>
          </a:p>
        </p:txBody>
      </p:sp>
      <p:sp>
        <p:nvSpPr>
          <p:cNvPr id="4" name="Footer Placeholder 3"/>
          <p:cNvSpPr>
            <a:spLocks noGrp="1"/>
          </p:cNvSpPr>
          <p:nvPr>
            <p:ph type="ftr" sz="quarter" idx="11"/>
          </p:nvPr>
        </p:nvSpPr>
        <p:spPr/>
        <p:txBody>
          <a:bodyPr/>
          <a:lstStyle/>
          <a:p>
            <a:endParaRPr lang="fr-FR"/>
          </a:p>
        </p:txBody>
      </p:sp>
      <p:sp>
        <p:nvSpPr>
          <p:cNvPr id="5" name="Slide Number Placeholder 4"/>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8474321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24296E0-C14A-49DA-8DE1-E298F4F9418B}" type="datetimeFigureOut">
              <a:rPr lang="fr-FR" smtClean="0"/>
              <a:t>20/01/2026</a:t>
            </a:fld>
            <a:endParaRPr lang="fr-FR"/>
          </a:p>
        </p:txBody>
      </p:sp>
      <p:sp>
        <p:nvSpPr>
          <p:cNvPr id="3" name="Footer Placeholder 2"/>
          <p:cNvSpPr>
            <a:spLocks noGrp="1"/>
          </p:cNvSpPr>
          <p:nvPr>
            <p:ph type="ftr" sz="quarter" idx="11"/>
          </p:nvPr>
        </p:nvSpPr>
        <p:spPr/>
        <p:txBody>
          <a:bodyPr/>
          <a:lstStyle/>
          <a:p>
            <a:endParaRPr lang="fr-FR"/>
          </a:p>
        </p:txBody>
      </p:sp>
      <p:sp>
        <p:nvSpPr>
          <p:cNvPr id="4" name="Slide Number Placeholder 3"/>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8308332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fr-FR"/>
              <a:t>Modifiez le style du titre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fr-FR"/>
              <a:t>Cliquez pour modifier les styles du texte du masque</a:t>
            </a:r>
          </a:p>
        </p:txBody>
      </p:sp>
      <p:sp>
        <p:nvSpPr>
          <p:cNvPr id="5" name="Date Placeholder 4"/>
          <p:cNvSpPr>
            <a:spLocks noGrp="1"/>
          </p:cNvSpPr>
          <p:nvPr>
            <p:ph type="dt" sz="half" idx="10"/>
          </p:nvPr>
        </p:nvSpPr>
        <p:spPr/>
        <p:txBody>
          <a:bodyPr/>
          <a:lstStyle/>
          <a:p>
            <a:fld id="{E24296E0-C14A-49DA-8DE1-E298F4F9418B}" type="datetimeFigureOut">
              <a:rPr lang="fr-FR" smtClean="0"/>
              <a:t>20/01/2026</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15940520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fr-FR"/>
              <a:t>Modifiez le style du titre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fr-FR"/>
              <a:t>Cliquez sur l'icône pour ajouter une image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a:t>Cliquez pour modifier les styles du texte du masque</a:t>
            </a:r>
          </a:p>
        </p:txBody>
      </p:sp>
      <p:sp>
        <p:nvSpPr>
          <p:cNvPr id="5" name="Date Placeholder 4"/>
          <p:cNvSpPr>
            <a:spLocks noGrp="1"/>
          </p:cNvSpPr>
          <p:nvPr>
            <p:ph type="dt" sz="half" idx="10"/>
          </p:nvPr>
        </p:nvSpPr>
        <p:spPr/>
        <p:txBody>
          <a:bodyPr/>
          <a:lstStyle/>
          <a:p>
            <a:fld id="{E24296E0-C14A-49DA-8DE1-E298F4F9418B}" type="datetimeFigureOut">
              <a:rPr lang="fr-FR" smtClean="0"/>
              <a:t>20/01/2026</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45081715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_rels/slideMaster2.xml.rels><?xml version="1.0" encoding="UTF-8" standalone="yes"?>
<Relationships xmlns="http://schemas.openxmlformats.org/package/2006/relationships"><Relationship Id="rId2" Type="http://schemas.openxmlformats.org/officeDocument/2006/relationships/theme" Target="../theme/theme2.xml"/><Relationship Id="rId1" Type="http://schemas.openxmlformats.org/officeDocument/2006/relationships/slideLayout" Target="../slideLayouts/slideLayout17.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fr-FR"/>
              <a:t>Modifiez le style du titre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E24296E0-C14A-49DA-8DE1-E298F4F9418B}" type="datetimeFigureOut">
              <a:rPr lang="fr-FR" smtClean="0"/>
              <a:t>20/01/2026</a:t>
            </a:fld>
            <a:endParaRPr lang="fr-FR"/>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fr-FR"/>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EED34140-8DEF-42EC-91B1-A22DE242E762}" type="slidenum">
              <a:rPr lang="fr-FR" smtClean="0"/>
              <a:t>‹N°›</a:t>
            </a:fld>
            <a:endParaRPr lang="fr-FR"/>
          </a:p>
        </p:txBody>
      </p:sp>
    </p:spTree>
    <p:extLst>
      <p:ext uri="{BB962C8B-B14F-4D97-AF65-F5344CB8AC3E}">
        <p14:creationId xmlns:p14="http://schemas.microsoft.com/office/powerpoint/2010/main" val="157790496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fr-FR"/>
              <a:t>Modifiez le style du titre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endParaRPr lang="fr-FR"/>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fr-FR"/>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pPr marL="0" lvl="0" indent="0" algn="r" rtl="0">
              <a:spcBef>
                <a:spcPts val="0"/>
              </a:spcBef>
              <a:spcAft>
                <a:spcPts val="0"/>
              </a:spcAft>
              <a:buNone/>
            </a:pPr>
            <a:fld id="{00000000-1234-1234-1234-123412341234}" type="slidenum">
              <a:rPr lang="fr-FR" smtClean="0"/>
              <a:t>‹N°›</a:t>
            </a:fld>
            <a:endParaRPr lang="fr-FR"/>
          </a:p>
        </p:txBody>
      </p:sp>
    </p:spTree>
    <p:extLst>
      <p:ext uri="{BB962C8B-B14F-4D97-AF65-F5344CB8AC3E}">
        <p14:creationId xmlns:p14="http://schemas.microsoft.com/office/powerpoint/2010/main" val="1100823824"/>
      </p:ext>
    </p:extLst>
  </p:cSld>
  <p:clrMap bg1="lt1" tx1="dk1" bg2="lt2" tx2="dk2" accent1="accent1" accent2="accent2" accent3="accent3" accent4="accent4" accent5="accent5" accent6="accent6" hlink="hlink" folHlink="folHlink"/>
  <p:sldLayoutIdLst>
    <p:sldLayoutId id="2147483752" r:id="rId1"/>
  </p:sldLayoutIdLst>
  <p:hf sldNum="0" hdr="0" ftr="0" dt="0"/>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2FD81162-023C-DF2C-E3A9-FDD816CF85FE}"/>
              </a:ext>
            </a:extLst>
          </p:cNvPr>
          <p:cNvSpPr>
            <a:spLocks noGrp="1"/>
          </p:cNvSpPr>
          <p:nvPr>
            <p:ph type="ctrTitle"/>
          </p:nvPr>
        </p:nvSpPr>
        <p:spPr/>
        <p:txBody>
          <a:bodyPr/>
          <a:lstStyle/>
          <a:p>
            <a:r>
              <a:rPr lang="fr-FR" dirty="0"/>
              <a:t>Problématique Géothermie</a:t>
            </a:r>
          </a:p>
        </p:txBody>
      </p:sp>
      <p:sp>
        <p:nvSpPr>
          <p:cNvPr id="3" name="Sous-titre 2">
            <a:extLst>
              <a:ext uri="{FF2B5EF4-FFF2-40B4-BE49-F238E27FC236}">
                <a16:creationId xmlns:a16="http://schemas.microsoft.com/office/drawing/2014/main" id="{1A706F47-7B37-CA1F-35E1-6C429FC40D58}"/>
              </a:ext>
            </a:extLst>
          </p:cNvPr>
          <p:cNvSpPr>
            <a:spLocks noGrp="1"/>
          </p:cNvSpPr>
          <p:nvPr>
            <p:ph type="subTitle" idx="1"/>
          </p:nvPr>
        </p:nvSpPr>
        <p:spPr/>
        <p:txBody>
          <a:bodyPr/>
          <a:lstStyle/>
          <a:p>
            <a:r>
              <a:rPr lang="fr-FR" dirty="0"/>
              <a:t>Proposée par l’entreprise LEMASSON</a:t>
            </a:r>
          </a:p>
          <a:p>
            <a:endParaRPr lang="fr-FR" dirty="0"/>
          </a:p>
        </p:txBody>
      </p:sp>
      <p:pic>
        <p:nvPicPr>
          <p:cNvPr id="4" name="Image 3">
            <a:extLst>
              <a:ext uri="{FF2B5EF4-FFF2-40B4-BE49-F238E27FC236}">
                <a16:creationId xmlns:a16="http://schemas.microsoft.com/office/drawing/2014/main" id="{3616649C-27F3-4FF9-5119-802C261EAC1C}"/>
              </a:ext>
            </a:extLst>
          </p:cNvPr>
          <p:cNvPicPr>
            <a:picLocks noChangeAspect="1"/>
          </p:cNvPicPr>
          <p:nvPr/>
        </p:nvPicPr>
        <p:blipFill>
          <a:blip r:embed="rId2"/>
          <a:stretch>
            <a:fillRect/>
          </a:stretch>
        </p:blipFill>
        <p:spPr>
          <a:xfrm>
            <a:off x="634403" y="1557493"/>
            <a:ext cx="3507281" cy="4299721"/>
          </a:xfrm>
          <a:prstGeom prst="rect">
            <a:avLst/>
          </a:prstGeom>
        </p:spPr>
      </p:pic>
    </p:spTree>
    <p:extLst>
      <p:ext uri="{BB962C8B-B14F-4D97-AF65-F5344CB8AC3E}">
        <p14:creationId xmlns:p14="http://schemas.microsoft.com/office/powerpoint/2010/main" val="18862065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a:extLst>
            <a:ext uri="{FF2B5EF4-FFF2-40B4-BE49-F238E27FC236}">
              <a16:creationId xmlns:a16="http://schemas.microsoft.com/office/drawing/2014/main" id="{BC4AC8E4-A6EB-FB7F-9D93-3DFB6F5B12AA}"/>
            </a:ext>
          </a:extLst>
        </p:cNvPr>
        <p:cNvGrpSpPr/>
        <p:nvPr/>
      </p:nvGrpSpPr>
      <p:grpSpPr>
        <a:xfrm>
          <a:off x="0" y="0"/>
          <a:ext cx="0" cy="0"/>
          <a:chOff x="0" y="0"/>
          <a:chExt cx="0" cy="0"/>
        </a:xfrm>
      </p:grpSpPr>
      <p:sp useBgFill="1">
        <p:nvSpPr>
          <p:cNvPr id="9" name="Rectangle 8">
            <a:extLst>
              <a:ext uri="{FF2B5EF4-FFF2-40B4-BE49-F238E27FC236}">
                <a16:creationId xmlns:a16="http://schemas.microsoft.com/office/drawing/2014/main" id="{E80B86A7-A1EC-475B-9166-88902B033A3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re 1">
            <a:extLst>
              <a:ext uri="{FF2B5EF4-FFF2-40B4-BE49-F238E27FC236}">
                <a16:creationId xmlns:a16="http://schemas.microsoft.com/office/drawing/2014/main" id="{7AAE72A4-68AB-4804-CF24-BEBFEE866FDB}"/>
              </a:ext>
            </a:extLst>
          </p:cNvPr>
          <p:cNvSpPr>
            <a:spLocks noGrp="1"/>
          </p:cNvSpPr>
          <p:nvPr>
            <p:ph type="title"/>
          </p:nvPr>
        </p:nvSpPr>
        <p:spPr>
          <a:xfrm>
            <a:off x="1333502" y="619648"/>
            <a:ext cx="8596668" cy="1320800"/>
          </a:xfrm>
        </p:spPr>
        <p:txBody>
          <a:bodyPr>
            <a:normAutofit/>
          </a:bodyPr>
          <a:lstStyle/>
          <a:p>
            <a:r>
              <a:rPr lang="fr-FR" dirty="0">
                <a:solidFill>
                  <a:schemeClr val="accent2"/>
                </a:solidFill>
              </a:rPr>
              <a:t>Problématique Géothermie</a:t>
            </a:r>
            <a:br>
              <a:rPr lang="fr-FR" dirty="0"/>
            </a:br>
            <a:r>
              <a:rPr lang="fr-FR" i="1" dirty="0"/>
              <a:t>Proposée par l’entreprise LEMASSON</a:t>
            </a:r>
          </a:p>
        </p:txBody>
      </p:sp>
      <p:sp>
        <p:nvSpPr>
          <p:cNvPr id="11" name="Isosceles Triangle 9">
            <a:extLst>
              <a:ext uri="{FF2B5EF4-FFF2-40B4-BE49-F238E27FC236}">
                <a16:creationId xmlns:a16="http://schemas.microsoft.com/office/drawing/2014/main" id="{C2C29CB1-9F74-4879-A6AF-AEA67B6F1F4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fr-FR"/>
          </a:p>
        </p:txBody>
      </p:sp>
      <p:sp>
        <p:nvSpPr>
          <p:cNvPr id="3" name="Espace réservé du contenu 2">
            <a:extLst>
              <a:ext uri="{FF2B5EF4-FFF2-40B4-BE49-F238E27FC236}">
                <a16:creationId xmlns:a16="http://schemas.microsoft.com/office/drawing/2014/main" id="{C29CD3AD-7739-CB20-4392-A138ECF78E85}"/>
              </a:ext>
            </a:extLst>
          </p:cNvPr>
          <p:cNvSpPr>
            <a:spLocks noGrp="1"/>
          </p:cNvSpPr>
          <p:nvPr>
            <p:ph idx="1"/>
          </p:nvPr>
        </p:nvSpPr>
        <p:spPr>
          <a:xfrm>
            <a:off x="924449" y="1930401"/>
            <a:ext cx="10573366" cy="4100914"/>
          </a:xfrm>
        </p:spPr>
        <p:txBody>
          <a:bodyPr>
            <a:normAutofit lnSpcReduction="10000"/>
          </a:bodyPr>
          <a:lstStyle/>
          <a:p>
            <a:pPr marL="0" indent="0" algn="ctr">
              <a:lnSpc>
                <a:spcPct val="90000"/>
              </a:lnSpc>
              <a:buNone/>
            </a:pPr>
            <a:r>
              <a:rPr lang="fr-FR" sz="1400" b="1" dirty="0"/>
              <a:t>Le contexte</a:t>
            </a:r>
          </a:p>
          <a:p>
            <a:pPr marL="0" indent="0" algn="just">
              <a:lnSpc>
                <a:spcPct val="90000"/>
              </a:lnSpc>
              <a:buNone/>
            </a:pPr>
            <a:r>
              <a:rPr lang="fr-FR" sz="1400" dirty="0"/>
              <a:t>La géothermie de surface est une énergie renouvelable qui consiste en l’exploitation de l’énergie sous nos pieds pour diverses applications telles que la production de chauffage, la climatisation, le rafraichissement ou encore l’eau chaude sanitaire. Cette énergie gratuite et durable est stockée naturellement dans le sol. La pompe à chaleur géothermique exploite cette énergie gratuite, et transfère l’énergie récupérée dans les bâtiments par l’intermédiaire d’émetteurs à eau. Cette énergie est de plus en plus utilisée pour le chauffage et le rafraichissement des bâtiments. Elle représente une solution très pertinente sur les plans environnementaux, techniques et économiques.</a:t>
            </a:r>
          </a:p>
          <a:p>
            <a:pPr marL="0" indent="0" algn="just">
              <a:lnSpc>
                <a:spcPct val="90000"/>
              </a:lnSpc>
              <a:buNone/>
            </a:pPr>
            <a:endParaRPr lang="fr-FR" sz="1100" b="1" dirty="0"/>
          </a:p>
          <a:p>
            <a:pPr marL="0" indent="0" algn="ctr">
              <a:lnSpc>
                <a:spcPct val="90000"/>
              </a:lnSpc>
              <a:buNone/>
            </a:pPr>
            <a:r>
              <a:rPr lang="fr-FR" sz="2000" dirty="0">
                <a:solidFill>
                  <a:srgbClr val="0070C0"/>
                </a:solidFill>
              </a:rPr>
              <a:t>La problématique</a:t>
            </a:r>
          </a:p>
          <a:p>
            <a:pPr marL="0" indent="0" algn="ctr">
              <a:lnSpc>
                <a:spcPct val="90000"/>
              </a:lnSpc>
              <a:buNone/>
            </a:pPr>
            <a:r>
              <a:rPr lang="fr-FR" sz="2000" b="1" dirty="0">
                <a:solidFill>
                  <a:srgbClr val="0070C0"/>
                </a:solidFill>
              </a:rPr>
              <a:t>Proposez une solution de géothermie en réponse aux besoins et au contexte présentés dans le cas du Moulin de Roullours</a:t>
            </a:r>
          </a:p>
          <a:p>
            <a:pPr marL="0" indent="0" algn="just">
              <a:lnSpc>
                <a:spcPct val="90000"/>
              </a:lnSpc>
              <a:buNone/>
            </a:pPr>
            <a:endParaRPr lang="fr-FR" sz="1400" b="1" dirty="0"/>
          </a:p>
          <a:p>
            <a:pPr marL="0" indent="0" algn="ctr">
              <a:lnSpc>
                <a:spcPct val="90000"/>
              </a:lnSpc>
              <a:buNone/>
            </a:pPr>
            <a:r>
              <a:rPr lang="fr-FR" sz="1400" b="1" dirty="0"/>
              <a:t>Les attendus </a:t>
            </a:r>
          </a:p>
          <a:p>
            <a:pPr marL="0" indent="0" algn="just">
              <a:lnSpc>
                <a:spcPct val="90000"/>
              </a:lnSpc>
              <a:buNone/>
            </a:pPr>
            <a:r>
              <a:rPr lang="fr-FR" sz="1400" dirty="0"/>
              <a:t>Votre projet devra inclure les aspects suivants : la sélection de la PAC adaptée en fonction de la puissance à mettre en place et du régime de température de fonctionnement, un prédimensionnement des solutions de captage que vous aurez identifiées comme possible, un comparatif détaillé, votre préconisation que vous justifierez. Bonus : Valorisation de la force hydraulique disponible. Vous profiterez de ce travail pour valoriser un ou plusieurs métiers en lien avec la géothermie.</a:t>
            </a:r>
          </a:p>
        </p:txBody>
      </p:sp>
      <p:sp>
        <p:nvSpPr>
          <p:cNvPr id="13" name="Isosceles Triangle 11">
            <a:extLst>
              <a:ext uri="{FF2B5EF4-FFF2-40B4-BE49-F238E27FC236}">
                <a16:creationId xmlns:a16="http://schemas.microsoft.com/office/drawing/2014/main" id="{7E2C7115-5336-410C-AD71-0F0952A2E5A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1743267"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fr-FR"/>
          </a:p>
        </p:txBody>
      </p:sp>
    </p:spTree>
    <p:extLst>
      <p:ext uri="{BB962C8B-B14F-4D97-AF65-F5344CB8AC3E}">
        <p14:creationId xmlns:p14="http://schemas.microsoft.com/office/powerpoint/2010/main" val="236360679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F8E2992D-CD96-FF4A-982C-8AB099DD165B}"/>
              </a:ext>
            </a:extLst>
          </p:cNvPr>
          <p:cNvSpPr>
            <a:spLocks noGrp="1"/>
          </p:cNvSpPr>
          <p:nvPr>
            <p:ph type="title"/>
          </p:nvPr>
        </p:nvSpPr>
        <p:spPr/>
        <p:txBody>
          <a:bodyPr/>
          <a:lstStyle/>
          <a:p>
            <a:r>
              <a:rPr lang="fr-FR" dirty="0"/>
              <a:t>Liste des documents disponibles</a:t>
            </a:r>
          </a:p>
        </p:txBody>
      </p:sp>
      <p:sp>
        <p:nvSpPr>
          <p:cNvPr id="3" name="Espace réservé du contenu 2">
            <a:extLst>
              <a:ext uri="{FF2B5EF4-FFF2-40B4-BE49-F238E27FC236}">
                <a16:creationId xmlns:a16="http://schemas.microsoft.com/office/drawing/2014/main" id="{359A1563-BD3C-1564-1381-7516BB1473D5}"/>
              </a:ext>
            </a:extLst>
          </p:cNvPr>
          <p:cNvSpPr>
            <a:spLocks noGrp="1"/>
          </p:cNvSpPr>
          <p:nvPr>
            <p:ph idx="1"/>
          </p:nvPr>
        </p:nvSpPr>
        <p:spPr/>
        <p:txBody>
          <a:bodyPr/>
          <a:lstStyle/>
          <a:p>
            <a:r>
              <a:rPr lang="fr-FR" dirty="0"/>
              <a:t>Dossier de problématique</a:t>
            </a:r>
          </a:p>
          <a:p>
            <a:r>
              <a:rPr lang="fr-FR" dirty="0"/>
              <a:t>Dossier Ressources</a:t>
            </a:r>
          </a:p>
        </p:txBody>
      </p:sp>
    </p:spTree>
    <p:extLst>
      <p:ext uri="{BB962C8B-B14F-4D97-AF65-F5344CB8AC3E}">
        <p14:creationId xmlns:p14="http://schemas.microsoft.com/office/powerpoint/2010/main" val="4069007716"/>
      </p:ext>
    </p:extLst>
  </p:cSld>
  <p:clrMapOvr>
    <a:masterClrMapping/>
  </p:clrMapOvr>
</p:sld>
</file>

<file path=ppt/theme/theme1.xml><?xml version="1.0" encoding="utf-8"?>
<a:theme xmlns:a="http://schemas.openxmlformats.org/drawingml/2006/main" name="Facette">
  <a:themeElements>
    <a:clrScheme name="Facette">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te">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te">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Facette">
  <a:themeElements>
    <a:clrScheme name="Facette">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te">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te">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Metadata/LabelInfo.xml><?xml version="1.0" encoding="utf-8"?>
<clbl:labelList xmlns:clbl="http://schemas.microsoft.com/office/2020/mipLabelMetadata">
  <clbl:label id="{2d26f538-337a-4593-a7e6-123667b1a538}" enabled="1" method="Standard" siteId="{e242425b-70fc-44dc-9ddf-c21e304e6c80}" contentBits="0" removed="0"/>
</clbl:labelList>
</file>

<file path=docProps/app.xml><?xml version="1.0" encoding="utf-8"?>
<Properties xmlns="http://schemas.openxmlformats.org/officeDocument/2006/extended-properties" xmlns:vt="http://schemas.openxmlformats.org/officeDocument/2006/docPropsVTypes">
  <Template>Facet</Template>
  <TotalTime>15</TotalTime>
  <Words>233</Words>
  <Application>Microsoft Office PowerPoint</Application>
  <PresentationFormat>Grand écran</PresentationFormat>
  <Paragraphs>14</Paragraphs>
  <Slides>3</Slides>
  <Notes>0</Notes>
  <HiddenSlides>0</HiddenSlides>
  <MMClips>0</MMClips>
  <ScaleCrop>false</ScaleCrop>
  <HeadingPairs>
    <vt:vector size="6" baseType="variant">
      <vt:variant>
        <vt:lpstr>Polices utilisées</vt:lpstr>
      </vt:variant>
      <vt:variant>
        <vt:i4>3</vt:i4>
      </vt:variant>
      <vt:variant>
        <vt:lpstr>Thème</vt:lpstr>
      </vt:variant>
      <vt:variant>
        <vt:i4>2</vt:i4>
      </vt:variant>
      <vt:variant>
        <vt:lpstr>Titres des diapositives</vt:lpstr>
      </vt:variant>
      <vt:variant>
        <vt:i4>3</vt:i4>
      </vt:variant>
    </vt:vector>
  </HeadingPairs>
  <TitlesOfParts>
    <vt:vector size="8" baseType="lpstr">
      <vt:lpstr>Arial</vt:lpstr>
      <vt:lpstr>Trebuchet MS</vt:lpstr>
      <vt:lpstr>Wingdings 3</vt:lpstr>
      <vt:lpstr>Facette</vt:lpstr>
      <vt:lpstr>Facette</vt:lpstr>
      <vt:lpstr>Problématique Géothermie</vt:lpstr>
      <vt:lpstr>Problématique Géothermie Proposée par l’entreprise LEMASSON</vt:lpstr>
      <vt:lpstr>Liste des documents disponibles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BOURGEOIS Franck</dc:creator>
  <cp:lastModifiedBy>BOURGEOIS Franck</cp:lastModifiedBy>
  <cp:revision>4</cp:revision>
  <dcterms:created xsi:type="dcterms:W3CDTF">2026-01-15T14:47:51Z</dcterms:created>
  <dcterms:modified xsi:type="dcterms:W3CDTF">2026-01-20T20:14:35Z</dcterms:modified>
</cp:coreProperties>
</file>

<file path=docProps/thumbnail.jpeg>
</file>